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75"/>
  </p:notesMasterIdLst>
  <p:sldIdLst>
    <p:sldId id="474" r:id="rId2"/>
    <p:sldId id="449" r:id="rId3"/>
    <p:sldId id="453" r:id="rId4"/>
    <p:sldId id="458" r:id="rId5"/>
    <p:sldId id="476" r:id="rId6"/>
    <p:sldId id="382" r:id="rId7"/>
    <p:sldId id="456" r:id="rId8"/>
    <p:sldId id="475" r:id="rId9"/>
    <p:sldId id="461" r:id="rId10"/>
    <p:sldId id="481" r:id="rId11"/>
    <p:sldId id="468" r:id="rId12"/>
    <p:sldId id="463" r:id="rId13"/>
    <p:sldId id="464" r:id="rId14"/>
    <p:sldId id="465" r:id="rId15"/>
    <p:sldId id="466" r:id="rId16"/>
    <p:sldId id="477" r:id="rId17"/>
    <p:sldId id="422" r:id="rId18"/>
    <p:sldId id="472" r:id="rId19"/>
    <p:sldId id="480" r:id="rId20"/>
    <p:sldId id="479" r:id="rId21"/>
    <p:sldId id="424" r:id="rId22"/>
    <p:sldId id="437" r:id="rId23"/>
    <p:sldId id="355" r:id="rId24"/>
    <p:sldId id="441" r:id="rId25"/>
    <p:sldId id="444" r:id="rId26"/>
    <p:sldId id="390" r:id="rId27"/>
    <p:sldId id="381" r:id="rId28"/>
    <p:sldId id="482" r:id="rId29"/>
    <p:sldId id="396" r:id="rId30"/>
    <p:sldId id="399" r:id="rId31"/>
    <p:sldId id="400" r:id="rId32"/>
    <p:sldId id="401" r:id="rId33"/>
    <p:sldId id="402" r:id="rId34"/>
    <p:sldId id="407" r:id="rId35"/>
    <p:sldId id="403" r:id="rId36"/>
    <p:sldId id="408" r:id="rId37"/>
    <p:sldId id="404" r:id="rId38"/>
    <p:sldId id="405" r:id="rId39"/>
    <p:sldId id="406" r:id="rId40"/>
    <p:sldId id="409" r:id="rId41"/>
    <p:sldId id="410" r:id="rId42"/>
    <p:sldId id="411" r:id="rId43"/>
    <p:sldId id="412" r:id="rId44"/>
    <p:sldId id="413" r:id="rId45"/>
    <p:sldId id="415" r:id="rId46"/>
    <p:sldId id="414" r:id="rId47"/>
    <p:sldId id="416" r:id="rId48"/>
    <p:sldId id="417" r:id="rId49"/>
    <p:sldId id="418" r:id="rId50"/>
    <p:sldId id="419" r:id="rId51"/>
    <p:sldId id="420" r:id="rId52"/>
    <p:sldId id="421" r:id="rId53"/>
    <p:sldId id="445" r:id="rId54"/>
    <p:sldId id="359" r:id="rId55"/>
    <p:sldId id="467" r:id="rId56"/>
    <p:sldId id="473" r:id="rId57"/>
    <p:sldId id="448" r:id="rId58"/>
    <p:sldId id="356" r:id="rId59"/>
    <p:sldId id="378" r:id="rId60"/>
    <p:sldId id="443" r:id="rId61"/>
    <p:sldId id="269" r:id="rId62"/>
    <p:sldId id="270" r:id="rId63"/>
    <p:sldId id="357" r:id="rId64"/>
    <p:sldId id="358" r:id="rId65"/>
    <p:sldId id="380" r:id="rId66"/>
    <p:sldId id="383" r:id="rId67"/>
    <p:sldId id="384" r:id="rId68"/>
    <p:sldId id="387" r:id="rId69"/>
    <p:sldId id="388" r:id="rId70"/>
    <p:sldId id="389" r:id="rId71"/>
    <p:sldId id="478" r:id="rId72"/>
    <p:sldId id="385" r:id="rId73"/>
    <p:sldId id="438" r:id="rId7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479DF580-2350-4205-909F-330A04EE41E6}">
          <p14:sldIdLst>
            <p14:sldId id="474"/>
          </p14:sldIdLst>
        </p14:section>
        <p14:section name="Scale up and out" id="{307DBCE6-4D40-47B6-A174-75894B34C3F2}">
          <p14:sldIdLst>
            <p14:sldId id="449"/>
            <p14:sldId id="453"/>
            <p14:sldId id="458"/>
            <p14:sldId id="476"/>
            <p14:sldId id="382"/>
            <p14:sldId id="456"/>
            <p14:sldId id="475"/>
            <p14:sldId id="461"/>
            <p14:sldId id="481"/>
            <p14:sldId id="468"/>
            <p14:sldId id="463"/>
            <p14:sldId id="464"/>
            <p14:sldId id="465"/>
            <p14:sldId id="466"/>
            <p14:sldId id="477"/>
          </p14:sldIdLst>
        </p14:section>
        <p14:section name="Fault handling" id="{D31D5146-0EDB-4626-A124-48898A80A27A}">
          <p14:sldIdLst>
            <p14:sldId id="422"/>
            <p14:sldId id="472"/>
            <p14:sldId id="480"/>
            <p14:sldId id="479"/>
            <p14:sldId id="424"/>
            <p14:sldId id="437"/>
            <p14:sldId id="355"/>
            <p14:sldId id="441"/>
            <p14:sldId id="444"/>
          </p14:sldIdLst>
        </p14:section>
        <p14:section name="Actor Model" id="{EEAE6BED-8263-47E4-86C7-7A1F7A938589}">
          <p14:sldIdLst>
            <p14:sldId id="390"/>
            <p14:sldId id="381"/>
            <p14:sldId id="482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  <p14:sldId id="478"/>
            <p14:sldId id="385"/>
            <p14:sldId id="4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959"/>
    <a:srgbClr val="4D73B1"/>
    <a:srgbClr val="5972A5"/>
    <a:srgbClr val="3F3F3F"/>
    <a:srgbClr val="15A7E9"/>
    <a:srgbClr val="BF9000"/>
    <a:srgbClr val="3F5E8B"/>
    <a:srgbClr val="285FA2"/>
    <a:srgbClr val="50DE94"/>
    <a:srgbClr val="44B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6" autoAdjust="0"/>
    <p:restoredTop sz="90104" autoAdjust="0"/>
  </p:normalViewPr>
  <p:slideViewPr>
    <p:cSldViewPr snapToGrid="0">
      <p:cViewPr>
        <p:scale>
          <a:sx n="70" d="100"/>
          <a:sy n="70" d="100"/>
        </p:scale>
        <p:origin x="282" y="840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/>
              <a:t>MHZ, Cores per år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36761712"/>
        <c:axId val="336764064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36763672"/>
        <c:axId val="336765240"/>
      </c:scatterChart>
      <c:valAx>
        <c:axId val="336761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36764064"/>
        <c:crosses val="autoZero"/>
        <c:crossBetween val="midCat"/>
        <c:majorUnit val="1"/>
      </c:valAx>
      <c:valAx>
        <c:axId val="336764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36761712"/>
        <c:crosses val="autoZero"/>
        <c:crossBetween val="midCat"/>
      </c:valAx>
      <c:valAx>
        <c:axId val="336765240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36763672"/>
        <c:crosses val="max"/>
        <c:crossBetween val="midCat"/>
      </c:valAx>
      <c:valAx>
        <c:axId val="336763672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36765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/>
              <a:t>MHZ, Cores per år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36558408"/>
        <c:axId val="436561544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36562328"/>
        <c:axId val="436561936"/>
      </c:scatterChart>
      <c:valAx>
        <c:axId val="436558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36561544"/>
        <c:crosses val="autoZero"/>
        <c:crossBetween val="midCat"/>
        <c:majorUnit val="1"/>
      </c:valAx>
      <c:valAx>
        <c:axId val="436561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36558408"/>
        <c:crosses val="autoZero"/>
        <c:crossBetween val="midCat"/>
      </c:valAx>
      <c:valAx>
        <c:axId val="43656193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436562328"/>
        <c:crosses val="max"/>
        <c:crossBetween val="midCat"/>
      </c:valAx>
      <c:valAx>
        <c:axId val="436562328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436561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26255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407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1389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8407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2015-02-24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340752" y="579861"/>
            <a:ext cx="1261984" cy="276229"/>
            <a:chOff x="6128692" y="759256"/>
            <a:chExt cx="1261984" cy="276229"/>
          </a:xfrm>
        </p:grpSpPr>
        <p:sp>
          <p:nvSpPr>
            <p:cNvPr id="147" name="Freeform 146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8" name="Freeform 147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5201" y="1255411"/>
            <a:ext cx="276228" cy="1261984"/>
            <a:chOff x="5453141" y="1434806"/>
            <a:chExt cx="276228" cy="1261984"/>
          </a:xfrm>
        </p:grpSpPr>
        <p:sp>
          <p:nvSpPr>
            <p:cNvPr id="143" name="Freeform 142"/>
            <p:cNvSpPr/>
            <p:nvPr/>
          </p:nvSpPr>
          <p:spPr>
            <a:xfrm>
              <a:off x="5453141" y="1434806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4" name="Freeform 143"/>
            <p:cNvSpPr/>
            <p:nvPr/>
          </p:nvSpPr>
          <p:spPr>
            <a:xfrm>
              <a:off x="5453142" y="1771400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5" name="Freeform 144"/>
            <p:cNvSpPr/>
            <p:nvPr/>
          </p:nvSpPr>
          <p:spPr>
            <a:xfrm>
              <a:off x="5453144" y="2107994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6" name="Freeform 145"/>
            <p:cNvSpPr/>
            <p:nvPr/>
          </p:nvSpPr>
          <p:spPr>
            <a:xfrm>
              <a:off x="5453143" y="2444588"/>
              <a:ext cx="276225" cy="252202"/>
            </a:xfrm>
            <a:custGeom>
              <a:avLst/>
              <a:gdLst>
                <a:gd name="connsiteX0" fmla="*/ 276225 w 276225"/>
                <a:gd name="connsiteY0" fmla="*/ 0 h 252202"/>
                <a:gd name="connsiteX1" fmla="*/ 276225 w 276225"/>
                <a:gd name="connsiteY1" fmla="*/ 252202 h 252202"/>
                <a:gd name="connsiteX2" fmla="*/ 0 w 276225"/>
                <a:gd name="connsiteY2" fmla="*/ 126101 h 252202"/>
                <a:gd name="connsiteX3" fmla="*/ 276225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276225" y="0"/>
                  </a:moveTo>
                  <a:lnTo>
                    <a:pt x="276225" y="252202"/>
                  </a:lnTo>
                  <a:lnTo>
                    <a:pt x="0" y="126101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8452481" y="1255411"/>
            <a:ext cx="276228" cy="1261984"/>
            <a:chOff x="7790002" y="1434806"/>
            <a:chExt cx="276228" cy="1261984"/>
          </a:xfrm>
        </p:grpSpPr>
        <p:sp>
          <p:nvSpPr>
            <p:cNvPr id="139" name="Freeform 138"/>
            <p:cNvSpPr/>
            <p:nvPr/>
          </p:nvSpPr>
          <p:spPr>
            <a:xfrm>
              <a:off x="7790003" y="1434806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7790002" y="1771400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1" name="Freeform 140"/>
            <p:cNvSpPr/>
            <p:nvPr/>
          </p:nvSpPr>
          <p:spPr>
            <a:xfrm>
              <a:off x="7790004" y="2107994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7790005" y="2444588"/>
              <a:ext cx="276225" cy="252202"/>
            </a:xfrm>
            <a:custGeom>
              <a:avLst/>
              <a:gdLst>
                <a:gd name="connsiteX0" fmla="*/ 0 w 276225"/>
                <a:gd name="connsiteY0" fmla="*/ 0 h 252202"/>
                <a:gd name="connsiteX1" fmla="*/ 276225 w 276225"/>
                <a:gd name="connsiteY1" fmla="*/ 126101 h 252202"/>
                <a:gd name="connsiteX2" fmla="*/ 0 w 276225"/>
                <a:gd name="connsiteY2" fmla="*/ 252202 h 252202"/>
                <a:gd name="connsiteX3" fmla="*/ 0 w 276225"/>
                <a:gd name="connsiteY3" fmla="*/ 0 h 2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5" h="252202">
                  <a:moveTo>
                    <a:pt x="0" y="0"/>
                  </a:moveTo>
                  <a:lnTo>
                    <a:pt x="276225" y="126101"/>
                  </a:lnTo>
                  <a:lnTo>
                    <a:pt x="0" y="252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0752" y="2916722"/>
            <a:ext cx="1261984" cy="276228"/>
            <a:chOff x="6128692" y="3096117"/>
            <a:chExt cx="1261984" cy="276228"/>
          </a:xfrm>
        </p:grpSpPr>
        <p:sp>
          <p:nvSpPr>
            <p:cNvPr id="135" name="Freeform 134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6" name="Freeform 135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7" name="Freeform 136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8" name="Freeform 137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87128" y="579858"/>
            <a:ext cx="1261984" cy="276229"/>
            <a:chOff x="6128692" y="759256"/>
            <a:chExt cx="1261984" cy="276229"/>
          </a:xfrm>
        </p:grpSpPr>
        <p:sp>
          <p:nvSpPr>
            <p:cNvPr id="131" name="Freeform 130"/>
            <p:cNvSpPr/>
            <p:nvPr/>
          </p:nvSpPr>
          <p:spPr>
            <a:xfrm>
              <a:off x="7138474" y="759256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2" name="Freeform 131"/>
            <p:cNvSpPr/>
            <p:nvPr/>
          </p:nvSpPr>
          <p:spPr>
            <a:xfrm>
              <a:off x="6801880" y="759257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3" name="Freeform 132"/>
            <p:cNvSpPr/>
            <p:nvPr/>
          </p:nvSpPr>
          <p:spPr>
            <a:xfrm>
              <a:off x="6128692" y="759259"/>
              <a:ext cx="252202" cy="276225"/>
            </a:xfrm>
            <a:custGeom>
              <a:avLst/>
              <a:gdLst>
                <a:gd name="connsiteX0" fmla="*/ 126101 w 252202"/>
                <a:gd name="connsiteY0" fmla="*/ 0 h 276225"/>
                <a:gd name="connsiteX1" fmla="*/ 252202 w 252202"/>
                <a:gd name="connsiteY1" fmla="*/ 276225 h 276225"/>
                <a:gd name="connsiteX2" fmla="*/ 0 w 252202"/>
                <a:gd name="connsiteY2" fmla="*/ 276225 h 276225"/>
                <a:gd name="connsiteX3" fmla="*/ 126101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126101" y="0"/>
                  </a:moveTo>
                  <a:lnTo>
                    <a:pt x="252202" y="276225"/>
                  </a:lnTo>
                  <a:lnTo>
                    <a:pt x="0" y="276225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6465286" y="759259"/>
              <a:ext cx="252202" cy="276226"/>
            </a:xfrm>
            <a:custGeom>
              <a:avLst/>
              <a:gdLst>
                <a:gd name="connsiteX0" fmla="*/ 126101 w 252202"/>
                <a:gd name="connsiteY0" fmla="*/ 0 h 276226"/>
                <a:gd name="connsiteX1" fmla="*/ 252202 w 252202"/>
                <a:gd name="connsiteY1" fmla="*/ 276226 h 276226"/>
                <a:gd name="connsiteX2" fmla="*/ 0 w 252202"/>
                <a:gd name="connsiteY2" fmla="*/ 276226 h 276226"/>
                <a:gd name="connsiteX3" fmla="*/ 126101 w 252202"/>
                <a:gd name="connsiteY3" fmla="*/ 0 h 276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6">
                  <a:moveTo>
                    <a:pt x="126101" y="0"/>
                  </a:moveTo>
                  <a:lnTo>
                    <a:pt x="252202" y="276226"/>
                  </a:lnTo>
                  <a:lnTo>
                    <a:pt x="0" y="276226"/>
                  </a:lnTo>
                  <a:lnTo>
                    <a:pt x="126101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687128" y="2916719"/>
            <a:ext cx="1261984" cy="276228"/>
            <a:chOff x="6128692" y="3096117"/>
            <a:chExt cx="1261984" cy="276228"/>
          </a:xfrm>
        </p:grpSpPr>
        <p:sp>
          <p:nvSpPr>
            <p:cNvPr id="127" name="Freeform 126"/>
            <p:cNvSpPr/>
            <p:nvPr/>
          </p:nvSpPr>
          <p:spPr>
            <a:xfrm>
              <a:off x="6801880" y="3096117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8" name="Freeform 127"/>
            <p:cNvSpPr/>
            <p:nvPr/>
          </p:nvSpPr>
          <p:spPr>
            <a:xfrm>
              <a:off x="7138474" y="3096118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29" name="Freeform 128"/>
            <p:cNvSpPr/>
            <p:nvPr/>
          </p:nvSpPr>
          <p:spPr>
            <a:xfrm>
              <a:off x="6465286" y="3096119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30" name="Freeform 129"/>
            <p:cNvSpPr/>
            <p:nvPr/>
          </p:nvSpPr>
          <p:spPr>
            <a:xfrm>
              <a:off x="6128692" y="3096120"/>
              <a:ext cx="252202" cy="276225"/>
            </a:xfrm>
            <a:custGeom>
              <a:avLst/>
              <a:gdLst>
                <a:gd name="connsiteX0" fmla="*/ 0 w 252202"/>
                <a:gd name="connsiteY0" fmla="*/ 0 h 276225"/>
                <a:gd name="connsiteX1" fmla="*/ 252202 w 252202"/>
                <a:gd name="connsiteY1" fmla="*/ 0 h 276225"/>
                <a:gd name="connsiteX2" fmla="*/ 126101 w 252202"/>
                <a:gd name="connsiteY2" fmla="*/ 276225 h 276225"/>
                <a:gd name="connsiteX3" fmla="*/ 0 w 252202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02" h="276225">
                  <a:moveTo>
                    <a:pt x="0" y="0"/>
                  </a:moveTo>
                  <a:lnTo>
                    <a:pt x="252202" y="0"/>
                  </a:lnTo>
                  <a:lnTo>
                    <a:pt x="126101" y="276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</p:grpSp>
      <p:sp>
        <p:nvSpPr>
          <p:cNvPr id="51" name="Octagon 50"/>
          <p:cNvSpPr/>
          <p:nvPr/>
        </p:nvSpPr>
        <p:spPr>
          <a:xfrm>
            <a:off x="4924886" y="854865"/>
            <a:ext cx="3526642" cy="2063077"/>
          </a:xfrm>
          <a:prstGeom prst="octagon">
            <a:avLst>
              <a:gd name="adj" fmla="val 11713"/>
            </a:avLst>
          </a:prstGeom>
          <a:solidFill>
            <a:srgbClr val="2E2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Octagon 16"/>
          <p:cNvSpPr/>
          <p:nvPr/>
        </p:nvSpPr>
        <p:spPr>
          <a:xfrm>
            <a:off x="5177858" y="854864"/>
            <a:ext cx="3273670" cy="2063077"/>
          </a:xfrm>
          <a:custGeom>
            <a:avLst/>
            <a:gdLst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087162"/>
              <a:gd name="connsiteY0" fmla="*/ 241648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8" fmla="*/ 0 w 2087162"/>
              <a:gd name="connsiteY8" fmla="*/ 241648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480016"/>
              <a:gd name="connsiteY0" fmla="*/ 573541 h 2063077"/>
              <a:gd name="connsiteX1" fmla="*/ 634502 w 2480016"/>
              <a:gd name="connsiteY1" fmla="*/ 0 h 2063077"/>
              <a:gd name="connsiteX2" fmla="*/ 2238368 w 2480016"/>
              <a:gd name="connsiteY2" fmla="*/ 0 h 2063077"/>
              <a:gd name="connsiteX3" fmla="*/ 2480016 w 2480016"/>
              <a:gd name="connsiteY3" fmla="*/ 241648 h 2063077"/>
              <a:gd name="connsiteX4" fmla="*/ 2480016 w 2480016"/>
              <a:gd name="connsiteY4" fmla="*/ 1821429 h 2063077"/>
              <a:gd name="connsiteX5" fmla="*/ 2238368 w 2480016"/>
              <a:gd name="connsiteY5" fmla="*/ 2063077 h 2063077"/>
              <a:gd name="connsiteX6" fmla="*/ 634502 w 2480016"/>
              <a:gd name="connsiteY6" fmla="*/ 2063077 h 2063077"/>
              <a:gd name="connsiteX7" fmla="*/ 392854 w 2480016"/>
              <a:gd name="connsiteY7" fmla="*/ 1821429 h 2063077"/>
              <a:gd name="connsiteX8" fmla="*/ 0 w 2480016"/>
              <a:gd name="connsiteY8" fmla="*/ 573541 h 2063077"/>
              <a:gd name="connsiteX0" fmla="*/ 0 w 2087162"/>
              <a:gd name="connsiteY0" fmla="*/ 1821429 h 2063077"/>
              <a:gd name="connsiteX1" fmla="*/ 241648 w 2087162"/>
              <a:gd name="connsiteY1" fmla="*/ 0 h 2063077"/>
              <a:gd name="connsiteX2" fmla="*/ 1845514 w 2087162"/>
              <a:gd name="connsiteY2" fmla="*/ 0 h 2063077"/>
              <a:gd name="connsiteX3" fmla="*/ 2087162 w 2087162"/>
              <a:gd name="connsiteY3" fmla="*/ 241648 h 2063077"/>
              <a:gd name="connsiteX4" fmla="*/ 2087162 w 2087162"/>
              <a:gd name="connsiteY4" fmla="*/ 1821429 h 2063077"/>
              <a:gd name="connsiteX5" fmla="*/ 1845514 w 2087162"/>
              <a:gd name="connsiteY5" fmla="*/ 2063077 h 2063077"/>
              <a:gd name="connsiteX6" fmla="*/ 241648 w 2087162"/>
              <a:gd name="connsiteY6" fmla="*/ 2063077 h 2063077"/>
              <a:gd name="connsiteX7" fmla="*/ 0 w 2087162"/>
              <a:gd name="connsiteY7" fmla="*/ 1821429 h 2063077"/>
              <a:gd name="connsiteX0" fmla="*/ 0 w 2087162"/>
              <a:gd name="connsiteY0" fmla="*/ 1821429 h 2063077"/>
              <a:gd name="connsiteX1" fmla="*/ 1845514 w 2087162"/>
              <a:gd name="connsiteY1" fmla="*/ 0 h 2063077"/>
              <a:gd name="connsiteX2" fmla="*/ 2087162 w 2087162"/>
              <a:gd name="connsiteY2" fmla="*/ 241648 h 2063077"/>
              <a:gd name="connsiteX3" fmla="*/ 2087162 w 2087162"/>
              <a:gd name="connsiteY3" fmla="*/ 1821429 h 2063077"/>
              <a:gd name="connsiteX4" fmla="*/ 1845514 w 2087162"/>
              <a:gd name="connsiteY4" fmla="*/ 2063077 h 2063077"/>
              <a:gd name="connsiteX5" fmla="*/ 241648 w 2087162"/>
              <a:gd name="connsiteY5" fmla="*/ 2063077 h 2063077"/>
              <a:gd name="connsiteX6" fmla="*/ 0 w 2087162"/>
              <a:gd name="connsiteY6" fmla="*/ 1821429 h 2063077"/>
              <a:gd name="connsiteX0" fmla="*/ 0 w 1845514"/>
              <a:gd name="connsiteY0" fmla="*/ 2063077 h 2063077"/>
              <a:gd name="connsiteX1" fmla="*/ 1603866 w 1845514"/>
              <a:gd name="connsiteY1" fmla="*/ 0 h 2063077"/>
              <a:gd name="connsiteX2" fmla="*/ 1845514 w 1845514"/>
              <a:gd name="connsiteY2" fmla="*/ 241648 h 2063077"/>
              <a:gd name="connsiteX3" fmla="*/ 1845514 w 1845514"/>
              <a:gd name="connsiteY3" fmla="*/ 1821429 h 2063077"/>
              <a:gd name="connsiteX4" fmla="*/ 1603866 w 1845514"/>
              <a:gd name="connsiteY4" fmla="*/ 2063077 h 2063077"/>
              <a:gd name="connsiteX5" fmla="*/ 0 w 1845514"/>
              <a:gd name="connsiteY5" fmla="*/ 2063077 h 2063077"/>
              <a:gd name="connsiteX0" fmla="*/ 0 w 2973922"/>
              <a:gd name="connsiteY0" fmla="*/ 2053349 h 2063077"/>
              <a:gd name="connsiteX1" fmla="*/ 2732274 w 2973922"/>
              <a:gd name="connsiteY1" fmla="*/ 0 h 2063077"/>
              <a:gd name="connsiteX2" fmla="*/ 2973922 w 2973922"/>
              <a:gd name="connsiteY2" fmla="*/ 241648 h 2063077"/>
              <a:gd name="connsiteX3" fmla="*/ 2973922 w 2973922"/>
              <a:gd name="connsiteY3" fmla="*/ 1821429 h 2063077"/>
              <a:gd name="connsiteX4" fmla="*/ 2732274 w 2973922"/>
              <a:gd name="connsiteY4" fmla="*/ 2063077 h 2063077"/>
              <a:gd name="connsiteX5" fmla="*/ 0 w 2973922"/>
              <a:gd name="connsiteY5" fmla="*/ 2053349 h 2063077"/>
              <a:gd name="connsiteX0" fmla="*/ 0 w 3187930"/>
              <a:gd name="connsiteY0" fmla="*/ 2053349 h 2063077"/>
              <a:gd name="connsiteX1" fmla="*/ 2946282 w 3187930"/>
              <a:gd name="connsiteY1" fmla="*/ 0 h 2063077"/>
              <a:gd name="connsiteX2" fmla="*/ 3187930 w 3187930"/>
              <a:gd name="connsiteY2" fmla="*/ 241648 h 2063077"/>
              <a:gd name="connsiteX3" fmla="*/ 3187930 w 3187930"/>
              <a:gd name="connsiteY3" fmla="*/ 1821429 h 2063077"/>
              <a:gd name="connsiteX4" fmla="*/ 2946282 w 3187930"/>
              <a:gd name="connsiteY4" fmla="*/ 2063077 h 2063077"/>
              <a:gd name="connsiteX5" fmla="*/ 0 w 3187930"/>
              <a:gd name="connsiteY5" fmla="*/ 2053349 h 20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7930" h="2063077">
                <a:moveTo>
                  <a:pt x="0" y="2053349"/>
                </a:moveTo>
                <a:lnTo>
                  <a:pt x="2946282" y="0"/>
                </a:lnTo>
                <a:lnTo>
                  <a:pt x="3187930" y="241648"/>
                </a:lnTo>
                <a:lnTo>
                  <a:pt x="3187930" y="1821429"/>
                </a:lnTo>
                <a:lnTo>
                  <a:pt x="2946282" y="2063077"/>
                </a:lnTo>
                <a:lnTo>
                  <a:pt x="0" y="2053349"/>
                </a:lnTo>
                <a:close/>
              </a:path>
            </a:pathLst>
          </a:cu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" name="Rounded Rectangle 53"/>
          <p:cNvSpPr/>
          <p:nvPr/>
        </p:nvSpPr>
        <p:spPr>
          <a:xfrm>
            <a:off x="5993977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5252360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5993977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7473565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6731948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0" name="Rounded Rectangle 69"/>
          <p:cNvSpPr/>
          <p:nvPr/>
        </p:nvSpPr>
        <p:spPr>
          <a:xfrm>
            <a:off x="7473565" y="1919738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6731948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73" name="Rounded Rectangle 72"/>
          <p:cNvSpPr/>
          <p:nvPr/>
        </p:nvSpPr>
        <p:spPr>
          <a:xfrm>
            <a:off x="5257620" y="1177789"/>
            <a:ext cx="674942" cy="675274"/>
          </a:xfrm>
          <a:prstGeom prst="roundRect">
            <a:avLst>
              <a:gd name="adj" fmla="val 6176"/>
            </a:avLst>
          </a:prstGeom>
          <a:solidFill>
            <a:schemeClr val="bg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385847" y="1250525"/>
            <a:ext cx="2458251" cy="1271755"/>
            <a:chOff x="4568796" y="1302038"/>
            <a:chExt cx="2458251" cy="1271755"/>
          </a:xfrm>
        </p:grpSpPr>
        <p:cxnSp>
          <p:nvCxnSpPr>
            <p:cNvPr id="99" name="Straight Connector 98"/>
            <p:cNvCxnSpPr>
              <a:stCxn id="119" idx="2"/>
              <a:endCxn id="112" idx="6"/>
            </p:cNvCxnSpPr>
            <p:nvPr/>
          </p:nvCxnSpPr>
          <p:spPr>
            <a:xfrm flipH="1">
              <a:off x="4948371" y="1543338"/>
              <a:ext cx="562671" cy="24300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4"/>
              <a:endCxn id="111" idx="0"/>
            </p:cNvCxnSpPr>
            <p:nvPr/>
          </p:nvCxnSpPr>
          <p:spPr>
            <a:xfrm flipH="1">
              <a:off x="4783451" y="1867352"/>
              <a:ext cx="83915" cy="1746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0"/>
            </p:cNvCxnSpPr>
            <p:nvPr/>
          </p:nvCxnSpPr>
          <p:spPr>
            <a:xfrm flipH="1">
              <a:off x="4649802" y="2180237"/>
              <a:ext cx="76370" cy="16620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4924645" y="1843626"/>
              <a:ext cx="426681" cy="1645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6"/>
              <a:endCxn id="109" idx="2"/>
            </p:cNvCxnSpPr>
            <p:nvPr/>
          </p:nvCxnSpPr>
          <p:spPr>
            <a:xfrm>
              <a:off x="4864456" y="2122958"/>
              <a:ext cx="747281" cy="31124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4"/>
              <a:endCxn id="114" idx="1"/>
            </p:cNvCxnSpPr>
            <p:nvPr/>
          </p:nvCxnSpPr>
          <p:spPr>
            <a:xfrm>
              <a:off x="6152718" y="1858570"/>
              <a:ext cx="124890" cy="23083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5"/>
              <a:endCxn id="116" idx="1"/>
            </p:cNvCxnSpPr>
            <p:nvPr/>
          </p:nvCxnSpPr>
          <p:spPr>
            <a:xfrm>
              <a:off x="6392166" y="2203963"/>
              <a:ext cx="428168" cy="23154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2"/>
            </p:cNvCxnSpPr>
            <p:nvPr/>
          </p:nvCxnSpPr>
          <p:spPr>
            <a:xfrm>
              <a:off x="5649326" y="1600617"/>
              <a:ext cx="422387" cy="17694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6"/>
              <a:endCxn id="117" idx="2"/>
            </p:cNvCxnSpPr>
            <p:nvPr/>
          </p:nvCxnSpPr>
          <p:spPr>
            <a:xfrm flipV="1">
              <a:off x="6415892" y="2135476"/>
              <a:ext cx="407613" cy="11208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327600" y="19844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4702446" y="204195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4786361" y="170534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96608" y="241178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823505" y="205447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2"/>
              <a:endCxn id="119" idx="6"/>
            </p:cNvCxnSpPr>
            <p:nvPr/>
          </p:nvCxnSpPr>
          <p:spPr>
            <a:xfrm flipH="1">
              <a:off x="5673052" y="1383043"/>
              <a:ext cx="415513" cy="16029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511042" y="1462333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6"/>
              <a:endCxn id="121" idx="2"/>
            </p:cNvCxnSpPr>
            <p:nvPr/>
          </p:nvCxnSpPr>
          <p:spPr>
            <a:xfrm>
              <a:off x="6250575" y="1383043"/>
              <a:ext cx="614462" cy="23775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865037" y="153979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4568796" y="2346438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  <p:sp>
        <p:nvSpPr>
          <p:cNvPr id="151" name="Highlight"/>
          <p:cNvSpPr/>
          <p:nvPr/>
        </p:nvSpPr>
        <p:spPr>
          <a:xfrm>
            <a:off x="4394830" y="854958"/>
            <a:ext cx="3820352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2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chemeClr val="tx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Skala ut</a:t>
            </a:r>
            <a:b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sv-SE" sz="16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När en processor inte längre räcker till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49" y="922376"/>
            <a:ext cx="605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Klassiskt system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Elasticitet: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Skala ut: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smtClean="0">
                <a:solidFill>
                  <a:schemeClr val="tx1"/>
                </a:solidFill>
              </a:rPr>
              <a:t>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Web </a:t>
            </a:r>
            <a:r>
              <a:rPr lang="sv-SE" dirty="0" smtClean="0">
                <a:solidFill>
                  <a:schemeClr val="tx1"/>
                </a:solidFill>
              </a:rPr>
              <a:t>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ServiceBus</a:t>
            </a:r>
            <a:r>
              <a:rPr lang="sv-SE" dirty="0" smtClean="0">
                <a:solidFill>
                  <a:schemeClr val="tx1"/>
                </a:solidFill>
              </a:rPr>
              <a:t> - 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smtClean="0">
                <a:solidFill>
                  <a:schemeClr val="tx1"/>
                </a:solidFill>
              </a:rPr>
              <a:t>Skala upp: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>
                <a:solidFill>
                  <a:schemeClr val="tx1"/>
                </a:solidFill>
              </a:rPr>
              <a:t>Trådar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/>
              <a:t>OMG-WTF-Svårt, krångligt, tungt</a:t>
            </a:r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Skala upp: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Skala ut: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Elasticitet: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06" y="896634"/>
            <a:ext cx="1281734" cy="6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73" name="Group 72"/>
          <p:cNvGrpSpPr/>
          <p:nvPr/>
        </p:nvGrpSpPr>
        <p:grpSpPr>
          <a:xfrm>
            <a:off x="8014776" y="3898196"/>
            <a:ext cx="2613089" cy="2613088"/>
            <a:chOff x="2500643" y="316321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Octagon 102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8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9" name="Oval 108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74136" y="3898196"/>
            <a:ext cx="2613089" cy="2613088"/>
            <a:chOff x="2500643" y="316321"/>
            <a:chExt cx="2613089" cy="2613088"/>
          </a:xfrm>
        </p:grpSpPr>
        <p:sp>
          <p:nvSpPr>
            <p:cNvPr id="117" name="Freeform 116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18" name="Octagon 117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9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0" name="Oval 119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892940" y="4494907"/>
            <a:ext cx="1416559" cy="1417223"/>
            <a:chOff x="1753933" y="2029826"/>
            <a:chExt cx="1416559" cy="1417223"/>
          </a:xfrm>
        </p:grpSpPr>
        <p:sp>
          <p:nvSpPr>
            <p:cNvPr id="129" name="Rounded Rectangle 12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43" name="Straight Connector 142"/>
            <p:cNvCxnSpPr>
              <a:stCxn id="158" idx="2"/>
              <a:endCxn id="15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2"/>
              <a:endCxn id="15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6" idx="2"/>
              <a:endCxn id="15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3" idx="4"/>
              <a:endCxn id="15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5" idx="2"/>
              <a:endCxn id="18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55" idx="3"/>
              <a:endCxn id="153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8" idx="4"/>
              <a:endCxn id="159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58" idx="5"/>
              <a:endCxn id="160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63" idx="5"/>
              <a:endCxn id="15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8" idx="6"/>
              <a:endCxn id="161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2" name="Straight Connector 161"/>
            <p:cNvCxnSpPr>
              <a:stCxn id="183" idx="2"/>
              <a:endCxn id="163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4" name="Straight Connector 163"/>
            <p:cNvCxnSpPr>
              <a:stCxn id="183" idx="7"/>
              <a:endCxn id="18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4" name="Oval 18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pPr algn="ctr"/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pPr algn="ctr"/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A8E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29215" y="1891345"/>
            <a:ext cx="1235325" cy="25349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4564540" y="1891345"/>
            <a:ext cx="410181" cy="7589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cxnSp>
        <p:nvCxnSpPr>
          <p:cNvPr id="59" name="Straight Connector 58"/>
          <p:cNvCxnSpPr>
            <a:stCxn id="86" idx="2"/>
            <a:endCxn id="85" idx="6"/>
          </p:cNvCxnSpPr>
          <p:nvPr/>
        </p:nvCxnSpPr>
        <p:spPr>
          <a:xfrm flipH="1">
            <a:off x="6494397" y="4827955"/>
            <a:ext cx="2315824" cy="7338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84" idx="2"/>
            <a:endCxn id="83" idx="6"/>
          </p:cNvCxnSpPr>
          <p:nvPr/>
        </p:nvCxnSpPr>
        <p:spPr>
          <a:xfrm flipH="1" flipV="1">
            <a:off x="3114983" y="4824906"/>
            <a:ext cx="2336325" cy="73161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4" idx="2"/>
            <a:endCxn id="82" idx="6"/>
          </p:cNvCxnSpPr>
          <p:nvPr/>
        </p:nvCxnSpPr>
        <p:spPr>
          <a:xfrm flipH="1">
            <a:off x="3106672" y="5556524"/>
            <a:ext cx="2344636" cy="1321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91" idx="4"/>
            <a:endCxn id="84" idx="0"/>
          </p:cNvCxnSpPr>
          <p:nvPr/>
        </p:nvCxnSpPr>
        <p:spPr>
          <a:xfrm>
            <a:off x="5593508" y="4971258"/>
            <a:ext cx="0" cy="44306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83" idx="2"/>
            <a:endCxn id="95" idx="6"/>
          </p:cNvCxnSpPr>
          <p:nvPr/>
        </p:nvCxnSpPr>
        <p:spPr>
          <a:xfrm flipH="1">
            <a:off x="2378027" y="4824906"/>
            <a:ext cx="452556" cy="1905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83" idx="3"/>
            <a:endCxn id="81" idx="7"/>
          </p:cNvCxnSpPr>
          <p:nvPr/>
        </p:nvCxnSpPr>
        <p:spPr>
          <a:xfrm flipH="1">
            <a:off x="2338223" y="4925457"/>
            <a:ext cx="534009" cy="53051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6" idx="4"/>
            <a:endCxn id="87" idx="0"/>
          </p:cNvCxnSpPr>
          <p:nvPr/>
        </p:nvCxnSpPr>
        <p:spPr>
          <a:xfrm flipH="1">
            <a:off x="8938543" y="4970155"/>
            <a:ext cx="13878" cy="4494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6" idx="5"/>
            <a:endCxn id="88" idx="1"/>
          </p:cNvCxnSpPr>
          <p:nvPr/>
        </p:nvCxnSpPr>
        <p:spPr>
          <a:xfrm>
            <a:off x="9052972" y="4928506"/>
            <a:ext cx="536698" cy="52746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91" idx="5"/>
            <a:endCxn id="85" idx="1"/>
          </p:cNvCxnSpPr>
          <p:nvPr/>
        </p:nvCxnSpPr>
        <p:spPr>
          <a:xfrm>
            <a:off x="5694059" y="4929609"/>
            <a:ext cx="557587" cy="53163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86" idx="6"/>
            <a:endCxn id="89" idx="2"/>
          </p:cNvCxnSpPr>
          <p:nvPr/>
        </p:nvCxnSpPr>
        <p:spPr>
          <a:xfrm>
            <a:off x="9094621" y="4827955"/>
            <a:ext cx="453400" cy="1164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95472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2" name="Oval 81"/>
          <p:cNvSpPr/>
          <p:nvPr/>
        </p:nvSpPr>
        <p:spPr>
          <a:xfrm>
            <a:off x="2822272" y="542753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3" name="Oval 82"/>
          <p:cNvSpPr/>
          <p:nvPr/>
        </p:nvSpPr>
        <p:spPr>
          <a:xfrm>
            <a:off x="2830583" y="4682706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4" name="Oval 83"/>
          <p:cNvSpPr/>
          <p:nvPr/>
        </p:nvSpPr>
        <p:spPr>
          <a:xfrm>
            <a:off x="5451308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5" name="Oval 84"/>
          <p:cNvSpPr/>
          <p:nvPr/>
        </p:nvSpPr>
        <p:spPr>
          <a:xfrm>
            <a:off x="6209997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6" name="Oval 85"/>
          <p:cNvSpPr/>
          <p:nvPr/>
        </p:nvSpPr>
        <p:spPr>
          <a:xfrm>
            <a:off x="8810221" y="468575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7" name="Oval 86"/>
          <p:cNvSpPr/>
          <p:nvPr/>
        </p:nvSpPr>
        <p:spPr>
          <a:xfrm>
            <a:off x="8796343" y="541959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8" name="Oval 87"/>
          <p:cNvSpPr/>
          <p:nvPr/>
        </p:nvSpPr>
        <p:spPr>
          <a:xfrm>
            <a:off x="9548021" y="5414324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89" name="Oval 88"/>
          <p:cNvSpPr/>
          <p:nvPr/>
        </p:nvSpPr>
        <p:spPr>
          <a:xfrm>
            <a:off x="9548021" y="4697401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90" name="Straight Connector 89"/>
          <p:cNvCxnSpPr>
            <a:stCxn id="94" idx="2"/>
            <a:endCxn id="91" idx="6"/>
          </p:cNvCxnSpPr>
          <p:nvPr/>
        </p:nvCxnSpPr>
        <p:spPr>
          <a:xfrm flipH="1" flipV="1">
            <a:off x="5735708" y="4829058"/>
            <a:ext cx="733181" cy="24233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94" idx="7"/>
            <a:endCxn id="93" idx="3"/>
          </p:cNvCxnSpPr>
          <p:nvPr/>
        </p:nvCxnSpPr>
        <p:spPr>
          <a:xfrm flipV="1">
            <a:off x="6711640" y="4444174"/>
            <a:ext cx="437392" cy="5266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07383" y="420142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5" name="Oval 94"/>
          <p:cNvSpPr/>
          <p:nvPr/>
        </p:nvSpPr>
        <p:spPr>
          <a:xfrm>
            <a:off x="2093627" y="4701762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4974721" y="2609750"/>
            <a:ext cx="610855" cy="221820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4" idx="0"/>
          </p:cNvCxnSpPr>
          <p:nvPr/>
        </p:nvCxnSpPr>
        <p:spPr>
          <a:xfrm flipV="1">
            <a:off x="6611089" y="2674550"/>
            <a:ext cx="638494" cy="22546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6468889" y="4929193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91" name="Oval 90"/>
          <p:cNvSpPr/>
          <p:nvPr/>
        </p:nvSpPr>
        <p:spPr>
          <a:xfrm>
            <a:off x="5451308" y="4686858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8" name="Oval 47"/>
          <p:cNvSpPr/>
          <p:nvPr/>
        </p:nvSpPr>
        <p:spPr>
          <a:xfrm>
            <a:off x="2670268" y="4521877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9" name="Oval 48"/>
          <p:cNvSpPr/>
          <p:nvPr/>
        </p:nvSpPr>
        <p:spPr>
          <a:xfrm>
            <a:off x="8647117" y="4519601"/>
            <a:ext cx="610609" cy="61060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52" name="Oval 51"/>
          <p:cNvSpPr/>
          <p:nvPr/>
        </p:nvSpPr>
        <p:spPr>
          <a:xfrm>
            <a:off x="4422340" y="1749145"/>
            <a:ext cx="284400" cy="2844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4464377" y="2096161"/>
            <a:ext cx="1027178" cy="1027178"/>
            <a:chOff x="6965144" y="888947"/>
            <a:chExt cx="1027178" cy="1027178"/>
          </a:xfrm>
        </p:grpSpPr>
        <p:sp>
          <p:nvSpPr>
            <p:cNvPr id="50" name="Oval 49"/>
            <p:cNvSpPr/>
            <p:nvPr/>
          </p:nvSpPr>
          <p:spPr>
            <a:xfrm>
              <a:off x="6965144" y="888947"/>
              <a:ext cx="1027178" cy="102717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68" y="1087802"/>
              <a:ext cx="405329" cy="629468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555270" y="4309117"/>
            <a:ext cx="1036128" cy="1036128"/>
            <a:chOff x="1126760" y="1874940"/>
            <a:chExt cx="1036128" cy="1036128"/>
          </a:xfrm>
        </p:grpSpPr>
        <p:sp>
          <p:nvSpPr>
            <p:cNvPr id="47" name="Oval 46"/>
            <p:cNvSpPr/>
            <p:nvPr/>
          </p:nvSpPr>
          <p:spPr>
            <a:xfrm>
              <a:off x="1126760" y="1874940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820" y="2033545"/>
              <a:ext cx="460007" cy="700143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734446" y="2175745"/>
            <a:ext cx="1036128" cy="1036128"/>
            <a:chOff x="2540144" y="1922946"/>
            <a:chExt cx="1036128" cy="1036128"/>
          </a:xfrm>
        </p:grpSpPr>
        <p:sp>
          <p:nvSpPr>
            <p:cNvPr id="55" name="Oval 54"/>
            <p:cNvSpPr/>
            <p:nvPr/>
          </p:nvSpPr>
          <p:spPr>
            <a:xfrm>
              <a:off x="2540144" y="1922946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5" name="Group 14"/>
            <p:cNvGrpSpPr/>
            <p:nvPr/>
          </p:nvGrpSpPr>
          <p:grpSpPr>
            <a:xfrm flipH="1">
              <a:off x="2728186" y="2154227"/>
              <a:ext cx="660044" cy="586445"/>
              <a:chOff x="1140368" y="935171"/>
              <a:chExt cx="2744639" cy="2438597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254868" y="1054813"/>
                <a:ext cx="2539975" cy="1629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0368" y="935171"/>
                <a:ext cx="2744639" cy="2438597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8461618" y="4299729"/>
            <a:ext cx="1036128" cy="1036128"/>
            <a:chOff x="8434357" y="1937354"/>
            <a:chExt cx="1036128" cy="1036128"/>
          </a:xfrm>
        </p:grpSpPr>
        <p:sp>
          <p:nvSpPr>
            <p:cNvPr id="66" name="Oval 65"/>
            <p:cNvSpPr/>
            <p:nvPr/>
          </p:nvSpPr>
          <p:spPr>
            <a:xfrm>
              <a:off x="8434357" y="1937354"/>
              <a:ext cx="1036128" cy="1036128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609200" y="2123448"/>
              <a:ext cx="686442" cy="585524"/>
              <a:chOff x="7695295" y="2402332"/>
              <a:chExt cx="1339182" cy="1142300"/>
            </a:xfrm>
          </p:grpSpPr>
          <p:sp>
            <p:nvSpPr>
              <p:cNvPr id="18" name="Trapezoid 17"/>
              <p:cNvSpPr/>
              <p:nvPr/>
            </p:nvSpPr>
            <p:spPr>
              <a:xfrm>
                <a:off x="7695295" y="3169400"/>
                <a:ext cx="1339181" cy="375232"/>
              </a:xfrm>
              <a:prstGeom prst="trapezoid">
                <a:avLst>
                  <a:gd name="adj" fmla="val 516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296" y="2402332"/>
                <a:ext cx="1339181" cy="1142300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32" y="1882660"/>
            <a:ext cx="524366" cy="5243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12" y="4085187"/>
            <a:ext cx="524366" cy="5243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3" y="5321773"/>
            <a:ext cx="524366" cy="524366"/>
          </a:xfrm>
          <a:prstGeom prst="rect">
            <a:avLst/>
          </a:prstGeom>
        </p:spPr>
      </p:pic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Internet </a:t>
            </a:r>
            <a:r>
              <a:rPr lang="sv-SE" b="1" dirty="0" err="1" smtClean="0"/>
              <a:t>of</a:t>
            </a:r>
            <a:r>
              <a:rPr lang="sv-SE" b="1" dirty="0" smtClean="0"/>
              <a:t> </a:t>
            </a:r>
            <a:r>
              <a:rPr lang="sv-SE" b="1" dirty="0" err="1" smtClean="0"/>
              <a:t>Things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71006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6955299" y="85439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1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Konsument 2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478833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021559" y="244957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363291" y="244957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010682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743731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7740375" y="287961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93" y="2901523"/>
            <a:ext cx="524366" cy="524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91" y="3830643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Komponent</a:t>
            </a:r>
            <a:endParaRPr lang="sv-SE" sz="1400" b="1" dirty="0"/>
          </a:p>
        </p:txBody>
      </p:sp>
      <p:sp>
        <p:nvSpPr>
          <p:cNvPr id="30" name="Servicetekniker"/>
          <p:cNvSpPr/>
          <p:nvPr/>
        </p:nvSpPr>
        <p:spPr>
          <a:xfrm>
            <a:off x="2864449" y="808676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Webbsite</a:t>
            </a:r>
            <a:endParaRPr lang="sv-SE" sz="1400" b="1" dirty="0"/>
          </a:p>
        </p:txBody>
      </p:sp>
      <p:sp>
        <p:nvSpPr>
          <p:cNvPr id="31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Affärslogik</a:t>
            </a:r>
            <a:endParaRPr lang="sv-SE" sz="14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605392" y="4478833"/>
            <a:ext cx="2168626" cy="11820"/>
          </a:xfrm>
          <a:prstGeom prst="straightConnector1">
            <a:avLst/>
          </a:prstGeom>
          <a:ln w="53975">
            <a:solidFill>
              <a:srgbClr val="47B97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30709" y="2403854"/>
            <a:ext cx="0" cy="1428939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272441" y="2403854"/>
            <a:ext cx="0" cy="1428939"/>
          </a:xfrm>
          <a:prstGeom prst="straightConnector1">
            <a:avLst/>
          </a:prstGeom>
          <a:ln w="53975">
            <a:solidFill>
              <a:srgbClr val="47B97D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6209" y="5010682"/>
            <a:ext cx="2168626" cy="17482"/>
          </a:xfrm>
          <a:prstGeom prst="straightConnector1">
            <a:avLst/>
          </a:prstGeom>
          <a:ln w="53975">
            <a:solidFill>
              <a:srgbClr val="DB515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Error"/>
          <p:cNvGrpSpPr/>
          <p:nvPr/>
        </p:nvGrpSpPr>
        <p:grpSpPr>
          <a:xfrm>
            <a:off x="5383271" y="4743731"/>
            <a:ext cx="562367" cy="568866"/>
            <a:chOff x="4665409" y="4631482"/>
            <a:chExt cx="1610726" cy="1629341"/>
          </a:xfrm>
        </p:grpSpPr>
        <p:grpSp>
          <p:nvGrpSpPr>
            <p:cNvPr id="46" name="Group 45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47" name="Cross 46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50" name="Error"/>
          <p:cNvGrpSpPr/>
          <p:nvPr/>
        </p:nvGrpSpPr>
        <p:grpSpPr>
          <a:xfrm>
            <a:off x="3649525" y="2833890"/>
            <a:ext cx="562367" cy="568866"/>
            <a:chOff x="4665409" y="4631482"/>
            <a:chExt cx="1610726" cy="1629341"/>
          </a:xfrm>
        </p:grpSpPr>
        <p:grpSp>
          <p:nvGrpSpPr>
            <p:cNvPr id="51" name="Group 50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52" name="Cross 51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70" y="3807508"/>
            <a:ext cx="524366" cy="5243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74" y="2877716"/>
            <a:ext cx="524366" cy="5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19" y="922376"/>
            <a:ext cx="576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Klassiskt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0663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393202" cy="724230"/>
            <a:chOff x="236379" y="3269379"/>
            <a:chExt cx="2115149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115149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Komponent/Objekt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30611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2646194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99.9999999% </a:t>
            </a:r>
            <a:r>
              <a:rPr lang="sv-SE" b="1" dirty="0" err="1" smtClean="0">
                <a:solidFill>
                  <a:schemeClr val="tx1"/>
                </a:solidFill>
              </a:rPr>
              <a:t>uptime</a:t>
            </a:r>
            <a:r>
              <a:rPr lang="sv-SE" b="1" dirty="0" smtClean="0">
                <a:solidFill>
                  <a:schemeClr val="tx1"/>
                </a:solidFill>
              </a:rPr>
              <a:t/>
            </a:r>
            <a:br>
              <a:rPr lang="sv-SE" b="1" dirty="0" smtClean="0">
                <a:solidFill>
                  <a:schemeClr val="tx1"/>
                </a:solidFill>
              </a:rPr>
            </a:br>
            <a:r>
              <a:rPr lang="sv-SE" b="1" dirty="0" smtClean="0">
                <a:solidFill>
                  <a:schemeClr val="tx1"/>
                </a:solidFill>
              </a:rPr>
              <a:t>~0.03 sekunder </a:t>
            </a:r>
            <a:r>
              <a:rPr lang="sv-SE" b="1" dirty="0" err="1" smtClean="0">
                <a:solidFill>
                  <a:schemeClr val="tx1"/>
                </a:solidFill>
              </a:rPr>
              <a:t>downtime</a:t>
            </a:r>
            <a:r>
              <a:rPr lang="sv-SE" b="1" dirty="0" smtClean="0">
                <a:solidFill>
                  <a:schemeClr val="tx1"/>
                </a:solidFill>
              </a:rPr>
              <a:t> per år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Synkrona metodanrop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Asynkrona meddelanden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Varför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Den synkrona modellen har ju fungerat fint i 60 år!?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smtClean="0">
                <a:solidFill>
                  <a:schemeClr val="tx1"/>
                </a:solidFill>
              </a:rPr>
              <a:t>Vi kan inte längre bygga snabbare processorer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smtClean="0">
                <a:solidFill>
                  <a:schemeClr val="tx1"/>
                </a:solidFill>
              </a:rPr>
              <a:t>Istället staplar vi små processorer bredvid varandra och kallar dem kärnor</a:t>
            </a:r>
            <a:br>
              <a:rPr lang="sv-SE" sz="1600" b="1" dirty="0" smtClean="0">
                <a:solidFill>
                  <a:schemeClr val="tx1"/>
                </a:solidFill>
              </a:rPr>
            </a:b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95701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070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15A7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3F5E8B">
                  <a:alpha val="41000"/>
                </a:srgbClr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7789" y="1693096"/>
            <a:ext cx="1512764" cy="880281"/>
            <a:chOff x="5487789" y="1693096"/>
            <a:chExt cx="1512764" cy="880281"/>
          </a:xfrm>
        </p:grpSpPr>
        <p:sp>
          <p:nvSpPr>
            <p:cNvPr id="46" name="Freeform 45"/>
            <p:cNvSpPr/>
            <p:nvPr/>
          </p:nvSpPr>
          <p:spPr>
            <a:xfrm>
              <a:off x="5493780" y="1732582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5487789" y="1693096"/>
              <a:ext cx="1506773" cy="840795"/>
            </a:xfrm>
            <a:custGeom>
              <a:avLst/>
              <a:gdLst>
                <a:gd name="connsiteX0" fmla="*/ 811534 w 1506773"/>
                <a:gd name="connsiteY0" fmla="*/ 0 h 840795"/>
                <a:gd name="connsiteX1" fmla="*/ 1148366 w 1506773"/>
                <a:gd name="connsiteY1" fmla="*/ 336832 h 840795"/>
                <a:gd name="connsiteX2" fmla="*/ 1145772 w 1506773"/>
                <a:gd name="connsiteY2" fmla="*/ 362569 h 840795"/>
                <a:gd name="connsiteX3" fmla="*/ 1156708 w 1506773"/>
                <a:gd name="connsiteY3" fmla="*/ 356633 h 840795"/>
                <a:gd name="connsiteX4" fmla="*/ 1254791 w 1506773"/>
                <a:gd name="connsiteY4" fmla="*/ 336831 h 840795"/>
                <a:gd name="connsiteX5" fmla="*/ 1506773 w 1506773"/>
                <a:gd name="connsiteY5" fmla="*/ 588813 h 840795"/>
                <a:gd name="connsiteX6" fmla="*/ 1254791 w 1506773"/>
                <a:gd name="connsiteY6" fmla="*/ 840795 h 840795"/>
                <a:gd name="connsiteX7" fmla="*/ 219803 w 1506773"/>
                <a:gd name="connsiteY7" fmla="*/ 840795 h 840795"/>
                <a:gd name="connsiteX8" fmla="*/ 219803 w 1506773"/>
                <a:gd name="connsiteY8" fmla="*/ 838500 h 840795"/>
                <a:gd name="connsiteX9" fmla="*/ 197036 w 1506773"/>
                <a:gd name="connsiteY9" fmla="*/ 840795 h 840795"/>
                <a:gd name="connsiteX10" fmla="*/ 0 w 1506773"/>
                <a:gd name="connsiteY10" fmla="*/ 643759 h 840795"/>
                <a:gd name="connsiteX11" fmla="*/ 157326 w 1506773"/>
                <a:gd name="connsiteY11" fmla="*/ 450726 h 840795"/>
                <a:gd name="connsiteX12" fmla="*/ 182581 w 1506773"/>
                <a:gd name="connsiteY12" fmla="*/ 448180 h 840795"/>
                <a:gd name="connsiteX13" fmla="*/ 199751 w 1506773"/>
                <a:gd name="connsiteY13" fmla="*/ 363136 h 840795"/>
                <a:gd name="connsiteX14" fmla="*/ 403134 w 1506773"/>
                <a:gd name="connsiteY14" fmla="*/ 228325 h 840795"/>
                <a:gd name="connsiteX15" fmla="*/ 447618 w 1506773"/>
                <a:gd name="connsiteY15" fmla="*/ 232809 h 840795"/>
                <a:gd name="connsiteX16" fmla="*/ 488795 w 1506773"/>
                <a:gd name="connsiteY16" fmla="*/ 245592 h 840795"/>
                <a:gd name="connsiteX17" fmla="*/ 501172 w 1506773"/>
                <a:gd name="connsiteY17" fmla="*/ 205722 h 840795"/>
                <a:gd name="connsiteX18" fmla="*/ 811534 w 1506773"/>
                <a:gd name="connsiteY18" fmla="*/ 0 h 84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06773" h="840795">
                  <a:moveTo>
                    <a:pt x="811534" y="0"/>
                  </a:moveTo>
                  <a:cubicBezTo>
                    <a:pt x="997561" y="0"/>
                    <a:pt x="1148366" y="150805"/>
                    <a:pt x="1148366" y="336832"/>
                  </a:cubicBezTo>
                  <a:lnTo>
                    <a:pt x="1145772" y="362569"/>
                  </a:lnTo>
                  <a:lnTo>
                    <a:pt x="1156708" y="356633"/>
                  </a:lnTo>
                  <a:cubicBezTo>
                    <a:pt x="1186855" y="343882"/>
                    <a:pt x="1220000" y="336831"/>
                    <a:pt x="1254791" y="336831"/>
                  </a:cubicBezTo>
                  <a:cubicBezTo>
                    <a:pt x="1393957" y="336831"/>
                    <a:pt x="1506773" y="449647"/>
                    <a:pt x="1506773" y="588813"/>
                  </a:cubicBezTo>
                  <a:cubicBezTo>
                    <a:pt x="1506773" y="727979"/>
                    <a:pt x="1393957" y="840795"/>
                    <a:pt x="1254791" y="840795"/>
                  </a:cubicBezTo>
                  <a:lnTo>
                    <a:pt x="219803" y="840795"/>
                  </a:lnTo>
                  <a:lnTo>
                    <a:pt x="219803" y="838500"/>
                  </a:lnTo>
                  <a:lnTo>
                    <a:pt x="197036" y="840795"/>
                  </a:lnTo>
                  <a:cubicBezTo>
                    <a:pt x="88216" y="840795"/>
                    <a:pt x="0" y="752579"/>
                    <a:pt x="0" y="643759"/>
                  </a:cubicBezTo>
                  <a:cubicBezTo>
                    <a:pt x="0" y="548542"/>
                    <a:pt x="67540" y="469099"/>
                    <a:pt x="157326" y="450726"/>
                  </a:cubicBezTo>
                  <a:lnTo>
                    <a:pt x="182581" y="448180"/>
                  </a:lnTo>
                  <a:lnTo>
                    <a:pt x="199751" y="363136"/>
                  </a:lnTo>
                  <a:cubicBezTo>
                    <a:pt x="233259" y="283913"/>
                    <a:pt x="311705" y="228325"/>
                    <a:pt x="403134" y="228325"/>
                  </a:cubicBezTo>
                  <a:cubicBezTo>
                    <a:pt x="418372" y="228325"/>
                    <a:pt x="433249" y="229869"/>
                    <a:pt x="447618" y="232809"/>
                  </a:cubicBezTo>
                  <a:lnTo>
                    <a:pt x="488795" y="245592"/>
                  </a:lnTo>
                  <a:lnTo>
                    <a:pt x="501172" y="205722"/>
                  </a:lnTo>
                  <a:cubicBezTo>
                    <a:pt x="552306" y="84828"/>
                    <a:pt x="672014" y="0"/>
                    <a:pt x="811534" y="0"/>
                  </a:cubicBezTo>
                  <a:close/>
                </a:path>
              </a:pathLst>
            </a:cu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 sz="1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74174" y="2126343"/>
              <a:ext cx="9626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 rot="16200000">
            <a:off x="-173855" y="3253406"/>
            <a:ext cx="2182849" cy="466435"/>
          </a:xfrm>
          <a:prstGeom prst="roundRect">
            <a:avLst/>
          </a:prstGeom>
          <a:solidFill>
            <a:srgbClr val="E95959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Model</a:t>
            </a:r>
            <a:endParaRPr lang="sv-SE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150786" y="4356052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45036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537355"/>
            <a:ext cx="10419609" cy="72516"/>
          </a:xfrm>
          <a:prstGeom prst="rightArrow">
            <a:avLst/>
          </a:prstGeom>
          <a:ln w="85725" cap="rnd">
            <a:solidFill>
              <a:srgbClr val="E95959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387876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387876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387876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286978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291956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206573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206573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221871" y="3286978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5198100"/>
            <a:ext cx="12192000" cy="1669627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Billigare än trådar, ingen </a:t>
            </a:r>
            <a:r>
              <a:rPr lang="sv-SE" sz="2800" b="1" dirty="0" err="1" smtClean="0"/>
              <a:t>context</a:t>
            </a:r>
            <a:r>
              <a:rPr lang="sv-SE" sz="2800" b="1" dirty="0" smtClean="0"/>
              <a:t> </a:t>
            </a:r>
            <a:r>
              <a:rPr lang="sv-SE" sz="2800" b="1" dirty="0" err="1" smtClean="0"/>
              <a:t>switching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>
            <a:stCxn id="43" idx="7"/>
            <a:endCxn id="44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4" idx="5"/>
            <a:endCxn id="45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3" idx="5"/>
            <a:endCxn id="42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5" idx="7"/>
            <a:endCxn id="47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47" idx="5"/>
            <a:endCxn id="50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0" idx="7"/>
            <a:endCxn id="51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51" idx="1"/>
            <a:endCxn id="49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48" idx="5"/>
            <a:endCxn id="47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8" idx="6"/>
            <a:endCxn id="49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45" idx="5"/>
            <a:endCxn id="46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46" idx="7"/>
            <a:endCxn id="50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3" name="Oval 42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4" name="Oval 43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5" name="Oval 44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6" name="Oval 45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7" name="Oval 46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8" name="Oval 47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Oval 48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0" name="Oval 49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1" name="Oval 50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0" y="-1"/>
            <a:ext cx="12192000" cy="3852153"/>
          </a:xfrm>
          <a:prstGeom prst="roundRect">
            <a:avLst>
              <a:gd name="adj" fmla="val 0"/>
            </a:avLst>
          </a:prstGeom>
          <a:solidFill>
            <a:srgbClr val="434A53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817445" y="2517335"/>
            <a:ext cx="919998" cy="30693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924724" cy="16458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817445" y="3529628"/>
            <a:ext cx="410039" cy="109725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7"/>
            <a:endCxn id="9" idx="3"/>
          </p:cNvCxnSpPr>
          <p:nvPr/>
        </p:nvCxnSpPr>
        <p:spPr>
          <a:xfrm flipV="1">
            <a:off x="6072885" y="3080102"/>
            <a:ext cx="1199410" cy="108310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977654" y="3080102"/>
            <a:ext cx="592838" cy="140069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3"/>
          </p:cNvCxnSpPr>
          <p:nvPr/>
        </p:nvCxnSpPr>
        <p:spPr>
          <a:xfrm flipV="1">
            <a:off x="9275851" y="3388510"/>
            <a:ext cx="1042312" cy="10922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1196898" cy="31128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989025" cy="6646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2"/>
          </p:cNvCxnSpPr>
          <p:nvPr/>
        </p:nvCxnSpPr>
        <p:spPr>
          <a:xfrm>
            <a:off x="6429354" y="1357447"/>
            <a:ext cx="1840468" cy="6617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5"/>
            <a:endCxn id="8" idx="1"/>
          </p:cNvCxnSpPr>
          <p:nvPr/>
        </p:nvCxnSpPr>
        <p:spPr>
          <a:xfrm>
            <a:off x="6072885" y="4868567"/>
            <a:ext cx="296193" cy="75584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7"/>
            <a:endCxn id="12" idx="3"/>
          </p:cNvCxnSpPr>
          <p:nvPr/>
        </p:nvCxnSpPr>
        <p:spPr>
          <a:xfrm flipV="1">
            <a:off x="7074437" y="5186158"/>
            <a:ext cx="1496055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81400" y="448079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1966002" y="267818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5221442" y="40171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6222994" y="5478326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126211" y="222865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10172079" y="25370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19030" y="3149808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1</a:t>
            </a:r>
            <a:endParaRPr lang="sv-SE" sz="28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13216" y="3934654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smtClean="0"/>
              <a:t>System 2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Akka.Routing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10" name="Group 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8" name="Octagon 1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967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End</a:t>
            </a:r>
            <a:endParaRPr lang="sv-SE" sz="8000" b="1" dirty="0"/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800" b="1" dirty="0" smtClean="0">
                <a:solidFill>
                  <a:schemeClr val="tx1"/>
                </a:solidFill>
              </a:rPr>
              <a:t>Vi kan inte längre bygga snabbare processorer</a:t>
            </a:r>
            <a:br>
              <a:rPr lang="sv-SE" sz="2800" b="1" dirty="0" smtClean="0">
                <a:solidFill>
                  <a:schemeClr val="tx1"/>
                </a:solidFill>
              </a:rPr>
            </a:br>
            <a:r>
              <a:rPr lang="sv-SE" sz="1600" b="1" dirty="0" smtClean="0">
                <a:solidFill>
                  <a:schemeClr val="tx1"/>
                </a:solidFill>
              </a:rPr>
              <a:t>Istället staplar vi små processorer bredvid varandra och kallar dem kärnor</a:t>
            </a:r>
            <a:br>
              <a:rPr lang="sv-SE" sz="1600" b="1" dirty="0" smtClean="0">
                <a:solidFill>
                  <a:schemeClr val="tx1"/>
                </a:solidFill>
              </a:rPr>
            </a:br>
            <a:endParaRPr lang="sv-SE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95701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6162675" y="1994170"/>
            <a:ext cx="5714797" cy="2704290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7" name="ServiceSmall"/>
          <p:cNvGrpSpPr/>
          <p:nvPr/>
        </p:nvGrpSpPr>
        <p:grpSpPr>
          <a:xfrm>
            <a:off x="5249739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" grpId="0" animBg="1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88650" y="314743"/>
            <a:ext cx="2439404" cy="311286"/>
            <a:chOff x="310829" y="1997628"/>
            <a:chExt cx="2439404" cy="311286"/>
          </a:xfrm>
        </p:grpSpPr>
        <p:sp>
          <p:nvSpPr>
            <p:cNvPr id="5" name="Rectangle 4"/>
            <p:cNvSpPr/>
            <p:nvPr/>
          </p:nvSpPr>
          <p:spPr>
            <a:xfrm>
              <a:off x="310829" y="1997628"/>
              <a:ext cx="311286" cy="311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236886" y="1997628"/>
              <a:ext cx="311286" cy="311286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008" y="1997628"/>
              <a:ext cx="311286" cy="311286"/>
            </a:xfrm>
            <a:prstGeom prst="rect">
              <a:avLst/>
            </a:prstGeom>
            <a:solidFill>
              <a:srgbClr val="50DE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26447" y="1997628"/>
              <a:ext cx="311286" cy="311286"/>
            </a:xfrm>
            <a:prstGeom prst="rect">
              <a:avLst/>
            </a:prstGeom>
            <a:solidFill>
              <a:srgbClr val="43B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533585" y="1997628"/>
              <a:ext cx="311286" cy="311286"/>
            </a:xfrm>
            <a:prstGeom prst="rect">
              <a:avLst/>
            </a:prstGeom>
            <a:solidFill>
              <a:srgbClr val="E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35372" y="1997628"/>
              <a:ext cx="311286" cy="311286"/>
            </a:xfrm>
            <a:prstGeom prst="rect">
              <a:avLst/>
            </a:prstGeom>
            <a:solidFill>
              <a:srgbClr val="63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27661" y="1997628"/>
              <a:ext cx="311286" cy="311286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947" y="1997628"/>
              <a:ext cx="311286" cy="311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3" name="Processor"/>
          <p:cNvGrpSpPr/>
          <p:nvPr/>
        </p:nvGrpSpPr>
        <p:grpSpPr>
          <a:xfrm>
            <a:off x="3120343" y="308337"/>
            <a:ext cx="2613089" cy="2613088"/>
            <a:chOff x="4662738" y="3954548"/>
            <a:chExt cx="2613089" cy="2613088"/>
          </a:xfrm>
        </p:grpSpPr>
        <p:grpSp>
          <p:nvGrpSpPr>
            <p:cNvPr id="14" name="Group 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1" name="Octagon 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51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Vad är </a:t>
            </a:r>
            <a:r>
              <a:rPr lang="sv-SE" b="1" i="1" dirty="0" smtClean="0"/>
              <a:t>”Race </a:t>
            </a:r>
            <a:r>
              <a:rPr lang="sv-SE" b="1" i="1" dirty="0" err="1" smtClean="0"/>
              <a:t>Conditions</a:t>
            </a:r>
            <a:r>
              <a:rPr lang="sv-SE" b="1" i="1" dirty="0" smtClean="0"/>
              <a:t>”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665201" y="3953324"/>
            <a:ext cx="4063508" cy="2613092"/>
            <a:chOff x="4665201" y="3953324"/>
            <a:chExt cx="4063508" cy="2613092"/>
          </a:xfrm>
        </p:grpSpPr>
        <p:grpSp>
          <p:nvGrpSpPr>
            <p:cNvPr id="3" name="Group 2"/>
            <p:cNvGrpSpPr/>
            <p:nvPr/>
          </p:nvGrpSpPr>
          <p:grpSpPr>
            <a:xfrm>
              <a:off x="5340752" y="3953327"/>
              <a:ext cx="1261984" cy="276229"/>
              <a:chOff x="6128692" y="759256"/>
              <a:chExt cx="1261984" cy="276229"/>
            </a:xfrm>
          </p:grpSpPr>
          <p:sp>
            <p:nvSpPr>
              <p:cNvPr id="76" name="Freeform 75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5" name="Freeform 74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665201" y="4628877"/>
              <a:ext cx="276228" cy="1261984"/>
              <a:chOff x="5453141" y="1434806"/>
              <a:chExt cx="276228" cy="1261984"/>
            </a:xfrm>
          </p:grpSpPr>
          <p:sp>
            <p:nvSpPr>
              <p:cNvPr id="71" name="Freeform 70"/>
              <p:cNvSpPr/>
              <p:nvPr/>
            </p:nvSpPr>
            <p:spPr>
              <a:xfrm>
                <a:off x="5453141" y="1434806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5453142" y="1771400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Freeform 66"/>
              <p:cNvSpPr/>
              <p:nvPr/>
            </p:nvSpPr>
            <p:spPr>
              <a:xfrm>
                <a:off x="5453144" y="2107994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5453143" y="2444588"/>
                <a:ext cx="276225" cy="252202"/>
              </a:xfrm>
              <a:custGeom>
                <a:avLst/>
                <a:gdLst>
                  <a:gd name="connsiteX0" fmla="*/ 276225 w 276225"/>
                  <a:gd name="connsiteY0" fmla="*/ 0 h 252202"/>
                  <a:gd name="connsiteX1" fmla="*/ 276225 w 276225"/>
                  <a:gd name="connsiteY1" fmla="*/ 252202 h 252202"/>
                  <a:gd name="connsiteX2" fmla="*/ 0 w 276225"/>
                  <a:gd name="connsiteY2" fmla="*/ 126101 h 252202"/>
                  <a:gd name="connsiteX3" fmla="*/ 276225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276225" y="0"/>
                    </a:moveTo>
                    <a:lnTo>
                      <a:pt x="276225" y="252202"/>
                    </a:lnTo>
                    <a:lnTo>
                      <a:pt x="0" y="126101"/>
                    </a:lnTo>
                    <a:lnTo>
                      <a:pt x="276225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452481" y="4628877"/>
              <a:ext cx="276228" cy="1261984"/>
              <a:chOff x="7790002" y="1434806"/>
              <a:chExt cx="276228" cy="1261984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7790003" y="1434806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7790002" y="1771400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6" name="Freeform 65"/>
              <p:cNvSpPr/>
              <p:nvPr/>
            </p:nvSpPr>
            <p:spPr>
              <a:xfrm>
                <a:off x="7790004" y="2107994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7790005" y="2444588"/>
                <a:ext cx="276225" cy="252202"/>
              </a:xfrm>
              <a:custGeom>
                <a:avLst/>
                <a:gdLst>
                  <a:gd name="connsiteX0" fmla="*/ 0 w 276225"/>
                  <a:gd name="connsiteY0" fmla="*/ 0 h 252202"/>
                  <a:gd name="connsiteX1" fmla="*/ 276225 w 276225"/>
                  <a:gd name="connsiteY1" fmla="*/ 126101 h 252202"/>
                  <a:gd name="connsiteX2" fmla="*/ 0 w 276225"/>
                  <a:gd name="connsiteY2" fmla="*/ 252202 h 252202"/>
                  <a:gd name="connsiteX3" fmla="*/ 0 w 276225"/>
                  <a:gd name="connsiteY3" fmla="*/ 0 h 25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52202">
                    <a:moveTo>
                      <a:pt x="0" y="0"/>
                    </a:moveTo>
                    <a:lnTo>
                      <a:pt x="276225" y="126101"/>
                    </a:lnTo>
                    <a:lnTo>
                      <a:pt x="0" y="2522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340752" y="6290188"/>
              <a:ext cx="1261984" cy="276228"/>
              <a:chOff x="6128692" y="3096117"/>
              <a:chExt cx="1261984" cy="276228"/>
            </a:xfrm>
          </p:grpSpPr>
          <p:sp>
            <p:nvSpPr>
              <p:cNvPr id="63" name="Freeform 6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1" name="Freeform 60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687128" y="3953324"/>
              <a:ext cx="1261984" cy="276229"/>
              <a:chOff x="6128692" y="759256"/>
              <a:chExt cx="1261984" cy="276229"/>
            </a:xfrm>
          </p:grpSpPr>
          <p:sp>
            <p:nvSpPr>
              <p:cNvPr id="78" name="Freeform 77"/>
              <p:cNvSpPr/>
              <p:nvPr/>
            </p:nvSpPr>
            <p:spPr>
              <a:xfrm>
                <a:off x="7138474" y="759256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6801880" y="759257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128692" y="759259"/>
                <a:ext cx="252202" cy="276225"/>
              </a:xfrm>
              <a:custGeom>
                <a:avLst/>
                <a:gdLst>
                  <a:gd name="connsiteX0" fmla="*/ 126101 w 252202"/>
                  <a:gd name="connsiteY0" fmla="*/ 0 h 276225"/>
                  <a:gd name="connsiteX1" fmla="*/ 252202 w 252202"/>
                  <a:gd name="connsiteY1" fmla="*/ 276225 h 276225"/>
                  <a:gd name="connsiteX2" fmla="*/ 0 w 252202"/>
                  <a:gd name="connsiteY2" fmla="*/ 276225 h 276225"/>
                  <a:gd name="connsiteX3" fmla="*/ 126101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126101" y="0"/>
                    </a:moveTo>
                    <a:lnTo>
                      <a:pt x="252202" y="276225"/>
                    </a:lnTo>
                    <a:lnTo>
                      <a:pt x="0" y="276225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6465286" y="759259"/>
                <a:ext cx="252202" cy="276226"/>
              </a:xfrm>
              <a:custGeom>
                <a:avLst/>
                <a:gdLst>
                  <a:gd name="connsiteX0" fmla="*/ 126101 w 252202"/>
                  <a:gd name="connsiteY0" fmla="*/ 0 h 276226"/>
                  <a:gd name="connsiteX1" fmla="*/ 252202 w 252202"/>
                  <a:gd name="connsiteY1" fmla="*/ 276226 h 276226"/>
                  <a:gd name="connsiteX2" fmla="*/ 0 w 252202"/>
                  <a:gd name="connsiteY2" fmla="*/ 276226 h 276226"/>
                  <a:gd name="connsiteX3" fmla="*/ 126101 w 252202"/>
                  <a:gd name="connsiteY3" fmla="*/ 0 h 276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6">
                    <a:moveTo>
                      <a:pt x="126101" y="0"/>
                    </a:moveTo>
                    <a:lnTo>
                      <a:pt x="252202" y="276226"/>
                    </a:lnTo>
                    <a:lnTo>
                      <a:pt x="0" y="276226"/>
                    </a:lnTo>
                    <a:lnTo>
                      <a:pt x="126101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687128" y="6290185"/>
              <a:ext cx="1261984" cy="276228"/>
              <a:chOff x="6128692" y="3096117"/>
              <a:chExt cx="1261984" cy="276228"/>
            </a:xfrm>
          </p:grpSpPr>
          <p:sp>
            <p:nvSpPr>
              <p:cNvPr id="83" name="Freeform 82"/>
              <p:cNvSpPr/>
              <p:nvPr/>
            </p:nvSpPr>
            <p:spPr>
              <a:xfrm>
                <a:off x="6801880" y="3096117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7138474" y="3096118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6465286" y="3096119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86" name="Freeform 85"/>
              <p:cNvSpPr/>
              <p:nvPr/>
            </p:nvSpPr>
            <p:spPr>
              <a:xfrm>
                <a:off x="6128692" y="3096120"/>
                <a:ext cx="252202" cy="276225"/>
              </a:xfrm>
              <a:custGeom>
                <a:avLst/>
                <a:gdLst>
                  <a:gd name="connsiteX0" fmla="*/ 0 w 252202"/>
                  <a:gd name="connsiteY0" fmla="*/ 0 h 276225"/>
                  <a:gd name="connsiteX1" fmla="*/ 252202 w 252202"/>
                  <a:gd name="connsiteY1" fmla="*/ 0 h 276225"/>
                  <a:gd name="connsiteX2" fmla="*/ 126101 w 252202"/>
                  <a:gd name="connsiteY2" fmla="*/ 276225 h 276225"/>
                  <a:gd name="connsiteX3" fmla="*/ 0 w 252202"/>
                  <a:gd name="connsiteY3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02" h="276225">
                    <a:moveTo>
                      <a:pt x="0" y="0"/>
                    </a:moveTo>
                    <a:lnTo>
                      <a:pt x="252202" y="0"/>
                    </a:lnTo>
                    <a:lnTo>
                      <a:pt x="126101" y="2762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</p:grpSp>
        <p:sp>
          <p:nvSpPr>
            <p:cNvPr id="87" name="Octagon 86"/>
            <p:cNvSpPr/>
            <p:nvPr/>
          </p:nvSpPr>
          <p:spPr>
            <a:xfrm>
              <a:off x="4924886" y="4228331"/>
              <a:ext cx="352664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7" name="Octagon 16"/>
            <p:cNvSpPr/>
            <p:nvPr/>
          </p:nvSpPr>
          <p:spPr>
            <a:xfrm>
              <a:off x="5177858" y="4228330"/>
              <a:ext cx="3273670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  <a:gd name="connsiteX0" fmla="*/ 0 w 2973922"/>
                <a:gd name="connsiteY0" fmla="*/ 2053349 h 2063077"/>
                <a:gd name="connsiteX1" fmla="*/ 2732274 w 2973922"/>
                <a:gd name="connsiteY1" fmla="*/ 0 h 2063077"/>
                <a:gd name="connsiteX2" fmla="*/ 2973922 w 2973922"/>
                <a:gd name="connsiteY2" fmla="*/ 241648 h 2063077"/>
                <a:gd name="connsiteX3" fmla="*/ 2973922 w 2973922"/>
                <a:gd name="connsiteY3" fmla="*/ 1821429 h 2063077"/>
                <a:gd name="connsiteX4" fmla="*/ 2732274 w 2973922"/>
                <a:gd name="connsiteY4" fmla="*/ 2063077 h 2063077"/>
                <a:gd name="connsiteX5" fmla="*/ 0 w 2973922"/>
                <a:gd name="connsiteY5" fmla="*/ 2053349 h 2063077"/>
                <a:gd name="connsiteX0" fmla="*/ 0 w 3187930"/>
                <a:gd name="connsiteY0" fmla="*/ 2053349 h 2063077"/>
                <a:gd name="connsiteX1" fmla="*/ 2946282 w 3187930"/>
                <a:gd name="connsiteY1" fmla="*/ 0 h 2063077"/>
                <a:gd name="connsiteX2" fmla="*/ 3187930 w 3187930"/>
                <a:gd name="connsiteY2" fmla="*/ 241648 h 2063077"/>
                <a:gd name="connsiteX3" fmla="*/ 3187930 w 3187930"/>
                <a:gd name="connsiteY3" fmla="*/ 1821429 h 2063077"/>
                <a:gd name="connsiteX4" fmla="*/ 2946282 w 3187930"/>
                <a:gd name="connsiteY4" fmla="*/ 2063077 h 2063077"/>
                <a:gd name="connsiteX5" fmla="*/ 0 w 3187930"/>
                <a:gd name="connsiteY5" fmla="*/ 2053349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7930" h="2063077">
                  <a:moveTo>
                    <a:pt x="0" y="2053349"/>
                  </a:moveTo>
                  <a:lnTo>
                    <a:pt x="2946282" y="0"/>
                  </a:lnTo>
                  <a:lnTo>
                    <a:pt x="3187930" y="241648"/>
                  </a:lnTo>
                  <a:lnTo>
                    <a:pt x="3187930" y="1821429"/>
                  </a:lnTo>
                  <a:lnTo>
                    <a:pt x="2946282" y="2063077"/>
                  </a:lnTo>
                  <a:lnTo>
                    <a:pt x="0" y="2053349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252360" y="4551255"/>
              <a:ext cx="2896147" cy="1417223"/>
              <a:chOff x="5330569" y="4501987"/>
              <a:chExt cx="2896147" cy="1417223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6072186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5330569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6072186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7551774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6810157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7551774" y="524393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6810157" y="4501987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grpSp>
            <p:nvGrpSpPr>
              <p:cNvPr id="95" name="ServiceSmall"/>
              <p:cNvGrpSpPr/>
              <p:nvPr/>
            </p:nvGrpSpPr>
            <p:grpSpPr>
              <a:xfrm>
                <a:off x="5335829" y="4501987"/>
                <a:ext cx="674942" cy="675274"/>
                <a:chOff x="5256455" y="4551259"/>
                <a:chExt cx="674942" cy="675274"/>
              </a:xfrm>
            </p:grpSpPr>
            <p:sp>
              <p:nvSpPr>
                <p:cNvPr id="96" name="Rounded Rectangle 95"/>
                <p:cNvSpPr/>
                <p:nvPr/>
              </p:nvSpPr>
              <p:spPr>
                <a:xfrm>
                  <a:off x="5256455" y="4551259"/>
                  <a:ext cx="674942" cy="675274"/>
                </a:xfrm>
                <a:prstGeom prst="roundRect">
                  <a:avLst>
                    <a:gd name="adj" fmla="val 6176"/>
                  </a:avLst>
                </a:prstGeom>
                <a:solidFill>
                  <a:schemeClr val="bg2">
                    <a:lumMod val="75000"/>
                  </a:schemeClr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 b="1" dirty="0"/>
                </a:p>
              </p:txBody>
            </p:sp>
            <p:grpSp>
              <p:nvGrpSpPr>
                <p:cNvPr id="97" name="Group 96"/>
                <p:cNvGrpSpPr/>
                <p:nvPr/>
              </p:nvGrpSpPr>
              <p:grpSpPr>
                <a:xfrm>
                  <a:off x="5285997" y="4671638"/>
                  <a:ext cx="615857" cy="434515"/>
                  <a:chOff x="5282369" y="4601302"/>
                  <a:chExt cx="615857" cy="434515"/>
                </a:xfrm>
              </p:grpSpPr>
              <p:cxnSp>
                <p:nvCxnSpPr>
                  <p:cNvPr id="98" name="Straight Connector 97"/>
                  <p:cNvCxnSpPr>
                    <a:stCxn id="118" idx="3"/>
                    <a:endCxn id="111" idx="7"/>
                  </p:cNvCxnSpPr>
                  <p:nvPr/>
                </p:nvCxnSpPr>
                <p:spPr>
                  <a:xfrm flipH="1">
                    <a:off x="5509189" y="4751096"/>
                    <a:ext cx="52823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99" name="Straight Connector 98"/>
                  <p:cNvCxnSpPr>
                    <a:stCxn id="111" idx="3"/>
                    <a:endCxn id="110" idx="7"/>
                  </p:cNvCxnSpPr>
                  <p:nvPr/>
                </p:nvCxnSpPr>
                <p:spPr>
                  <a:xfrm flipH="1">
                    <a:off x="5429834" y="4858819"/>
                    <a:ext cx="26395" cy="2951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0" name="Straight Connector 99"/>
                  <p:cNvCxnSpPr>
                    <a:stCxn id="110" idx="3"/>
                    <a:endCxn id="122" idx="7"/>
                  </p:cNvCxnSpPr>
                  <p:nvPr/>
                </p:nvCxnSpPr>
                <p:spPr>
                  <a:xfrm flipH="1">
                    <a:off x="5346297" y="4941292"/>
                    <a:ext cx="30576" cy="29138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1" name="Straight Connector 100"/>
                  <p:cNvCxnSpPr>
                    <a:stCxn id="111" idx="5"/>
                    <a:endCxn id="109" idx="1"/>
                  </p:cNvCxnSpPr>
                  <p:nvPr/>
                </p:nvCxnSpPr>
                <p:spPr>
                  <a:xfrm>
                    <a:off x="5509189" y="4858819"/>
                    <a:ext cx="28321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2" name="Straight Connector 101"/>
                  <p:cNvCxnSpPr>
                    <a:stCxn id="110" idx="5"/>
                    <a:endCxn id="108" idx="1"/>
                  </p:cNvCxnSpPr>
                  <p:nvPr/>
                </p:nvCxnSpPr>
                <p:spPr>
                  <a:xfrm>
                    <a:off x="5429834" y="4941292"/>
                    <a:ext cx="26395" cy="30597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3" name="Straight Connector 102"/>
                  <p:cNvCxnSpPr>
                    <a:stCxn id="112" idx="5"/>
                    <a:endCxn id="113" idx="1"/>
                  </p:cNvCxnSpPr>
                  <p:nvPr/>
                </p:nvCxnSpPr>
                <p:spPr>
                  <a:xfrm>
                    <a:off x="5723154" y="4858819"/>
                    <a:ext cx="30040" cy="3073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4" name="Straight Connector 103"/>
                  <p:cNvCxnSpPr>
                    <a:stCxn id="113" idx="3"/>
                    <a:endCxn id="114" idx="7"/>
                  </p:cNvCxnSpPr>
                  <p:nvPr/>
                </p:nvCxnSpPr>
                <p:spPr>
                  <a:xfrm flipH="1">
                    <a:off x="5725050" y="4942514"/>
                    <a:ext cx="28144" cy="29209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5" name="Straight Connector 104"/>
                  <p:cNvCxnSpPr>
                    <a:stCxn id="113" idx="4"/>
                    <a:endCxn id="115" idx="0"/>
                  </p:cNvCxnSpPr>
                  <p:nvPr/>
                </p:nvCxnSpPr>
                <p:spPr>
                  <a:xfrm>
                    <a:off x="5779674" y="4953482"/>
                    <a:ext cx="0" cy="7272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6" name="Straight Connector 105"/>
                  <p:cNvCxnSpPr>
                    <a:stCxn id="118" idx="5"/>
                    <a:endCxn id="112" idx="1"/>
                  </p:cNvCxnSpPr>
                  <p:nvPr/>
                </p:nvCxnSpPr>
                <p:spPr>
                  <a:xfrm>
                    <a:off x="5614972" y="4751096"/>
                    <a:ext cx="55221" cy="54763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07" name="Straight Connector 106"/>
                  <p:cNvCxnSpPr>
                    <a:stCxn id="113" idx="5"/>
                    <a:endCxn id="116" idx="1"/>
                  </p:cNvCxnSpPr>
                  <p:nvPr/>
                </p:nvCxnSpPr>
                <p:spPr>
                  <a:xfrm>
                    <a:off x="5806154" y="4942514"/>
                    <a:ext cx="28144" cy="2937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08" name="Oval 107"/>
                  <p:cNvSpPr/>
                  <p:nvPr/>
                </p:nvSpPr>
                <p:spPr>
                  <a:xfrm>
                    <a:off x="5445261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>
                  <a:xfrm>
                    <a:off x="5526542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>
                  <a:xfrm>
                    <a:off x="5365905" y="487736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>
                  <a:xfrm>
                    <a:off x="5445261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>
                  <a:xfrm>
                    <a:off x="5659225" y="479489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>
                  <a:xfrm>
                    <a:off x="5742225" y="4878585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>
                  <a:xfrm>
                    <a:off x="5661121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>
                  <a:xfrm>
                    <a:off x="5742225" y="4960754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>
                  <a:xfrm>
                    <a:off x="5823329" y="4960920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7" name="Straight Connector 116"/>
                  <p:cNvCxnSpPr>
                    <a:stCxn id="121" idx="3"/>
                    <a:endCxn id="118" idx="7"/>
                  </p:cNvCxnSpPr>
                  <p:nvPr/>
                </p:nvCxnSpPr>
                <p:spPr>
                  <a:xfrm flipH="1">
                    <a:off x="5614972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18" name="Oval 117"/>
                  <p:cNvSpPr/>
                  <p:nvPr/>
                </p:nvSpPr>
                <p:spPr>
                  <a:xfrm>
                    <a:off x="5551044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cxnSp>
                <p:nvCxnSpPr>
                  <p:cNvPr id="119" name="Straight Connector 118"/>
                  <p:cNvCxnSpPr>
                    <a:stCxn id="121" idx="5"/>
                    <a:endCxn id="120" idx="1"/>
                  </p:cNvCxnSpPr>
                  <p:nvPr/>
                </p:nvCxnSpPr>
                <p:spPr>
                  <a:xfrm>
                    <a:off x="5698570" y="4665230"/>
                    <a:ext cx="30637" cy="32905"/>
                  </a:xfrm>
                  <a:prstGeom prst="lin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 w="15875">
                    <a:solidFill>
                      <a:srgbClr val="58EC9F"/>
                    </a:solidFill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0" name="Oval 119"/>
                  <p:cNvSpPr/>
                  <p:nvPr/>
                </p:nvSpPr>
                <p:spPr>
                  <a:xfrm>
                    <a:off x="5718239" y="4687167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5634641" y="4601302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5282369" y="4959461"/>
                    <a:ext cx="74897" cy="74897"/>
                  </a:xfrm>
                  <a:prstGeom prst="ellipse">
                    <a:avLst/>
                  </a:prstGeom>
                  <a:solidFill>
                    <a:srgbClr val="43BFF7"/>
                  </a:solidFill>
                  <a:ln w="15875">
                    <a:noFill/>
                  </a:ln>
                  <a:effectLst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sv-SE" sz="800" b="1" dirty="0"/>
                  </a:p>
                </p:txBody>
              </p:sp>
            </p:grpSp>
          </p:grpSp>
        </p:grpSp>
      </p:grpSp>
      <p:sp>
        <p:nvSpPr>
          <p:cNvPr id="129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0" y="3831704"/>
            <a:ext cx="12192000" cy="3026296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4800" b="1" dirty="0" err="1" smtClean="0"/>
              <a:t>Multithreading</a:t>
            </a:r>
            <a:r>
              <a:rPr lang="sv-SE" sz="4800" b="1" dirty="0" smtClean="0"/>
              <a:t/>
            </a:r>
            <a:br>
              <a:rPr lang="sv-SE" sz="4800" b="1" dirty="0" smtClean="0"/>
            </a:br>
            <a:r>
              <a:rPr lang="sv-SE" sz="1600" b="1" dirty="0" err="1" smtClean="0"/>
              <a:t>Flertrådade</a:t>
            </a:r>
            <a:r>
              <a:rPr lang="sv-SE" sz="1600" b="1" dirty="0" smtClean="0"/>
              <a:t> system låter oss nyttja fler än en kärna samtidigt</a:t>
            </a:r>
            <a:br>
              <a:rPr lang="sv-SE" sz="1600" b="1" dirty="0" smtClean="0"/>
            </a:br>
            <a:endParaRPr lang="sv-SE" sz="4800" b="1" dirty="0"/>
          </a:p>
        </p:txBody>
      </p: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8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13314</TotalTime>
  <Words>1188</Words>
  <Application>Microsoft Office PowerPoint</Application>
  <PresentationFormat>Widescreen</PresentationFormat>
  <Paragraphs>569</Paragraphs>
  <Slides>73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Moore’s lag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Internet of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Actor Model</vt:lpstr>
      <vt:lpstr>OOP vs. Actor Model</vt:lpstr>
      <vt:lpstr>Moore’s lag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  <vt:lpstr>PowerPoint Presentation</vt:lpstr>
      <vt:lpstr>Vad är ”Race Conditions”?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1478</cp:revision>
  <dcterms:created xsi:type="dcterms:W3CDTF">2014-06-11T19:04:29Z</dcterms:created>
  <dcterms:modified xsi:type="dcterms:W3CDTF">2015-02-24T12:27:01Z</dcterms:modified>
</cp:coreProperties>
</file>